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ns" charset="1" panose="00000000000000000000"/>
      <p:regular r:id="rId21"/>
    </p:embeddedFont>
    <p:embeddedFont>
      <p:font typeface="Magnolia Script" charset="1" panose="020005030700000200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6.pn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888" r="0" b="-20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9108" y="517674"/>
            <a:ext cx="1874603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Hanover and Tyke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34024" y="3559779"/>
            <a:ext cx="10955722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Starbucks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571295" y="3484528"/>
            <a:ext cx="2318451" cy="2647001"/>
          </a:xfrm>
          <a:custGeom>
            <a:avLst/>
            <a:gdLst/>
            <a:ahLst/>
            <a:cxnLst/>
            <a:rect r="r" b="b" t="t" l="l"/>
            <a:pathLst>
              <a:path h="2647001" w="2318451">
                <a:moveTo>
                  <a:pt x="0" y="0"/>
                </a:moveTo>
                <a:lnTo>
                  <a:pt x="2318451" y="0"/>
                </a:lnTo>
                <a:lnTo>
                  <a:pt x="2318451" y="2647001"/>
                </a:lnTo>
                <a:lnTo>
                  <a:pt x="0" y="2647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3293895" y="4988529"/>
            <a:ext cx="1783445" cy="2036179"/>
          </a:xfrm>
          <a:custGeom>
            <a:avLst/>
            <a:gdLst/>
            <a:ahLst/>
            <a:cxnLst/>
            <a:rect r="r" b="b" t="t" l="l"/>
            <a:pathLst>
              <a:path h="2036179" w="1783445">
                <a:moveTo>
                  <a:pt x="1783445" y="0"/>
                </a:moveTo>
                <a:lnTo>
                  <a:pt x="0" y="0"/>
                </a:lnTo>
                <a:lnTo>
                  <a:pt x="0" y="2036179"/>
                </a:lnTo>
                <a:lnTo>
                  <a:pt x="1783445" y="2036179"/>
                </a:lnTo>
                <a:lnTo>
                  <a:pt x="178344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33190" y="5659407"/>
            <a:ext cx="3377654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by Sudhanshu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9213" y="2473988"/>
            <a:ext cx="11221792" cy="5820852"/>
          </a:xfrm>
          <a:custGeom>
            <a:avLst/>
            <a:gdLst/>
            <a:ahLst/>
            <a:cxnLst/>
            <a:rect r="r" b="b" t="t" l="l"/>
            <a:pathLst>
              <a:path h="5820852" w="11221792">
                <a:moveTo>
                  <a:pt x="0" y="0"/>
                </a:moveTo>
                <a:lnTo>
                  <a:pt x="11221792" y="0"/>
                </a:lnTo>
                <a:lnTo>
                  <a:pt x="11221792" y="5820852"/>
                </a:lnTo>
                <a:lnTo>
                  <a:pt x="0" y="5820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67473" y="479909"/>
            <a:ext cx="8953054" cy="738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Customer Frequency Distribution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21005" y="3580098"/>
            <a:ext cx="6684589" cy="355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US" sz="3097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INTERTPRETATION: Customer visiting can be high but we can provide better</a:t>
            </a:r>
          </a:p>
          <a:p>
            <a:pPr algn="ctr">
              <a:lnSpc>
                <a:spcPts val="4336"/>
              </a:lnSpc>
            </a:pPr>
            <a:r>
              <a:rPr lang="en-US" sz="3097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options and quality to increase the average purchase of individual customers.</a:t>
            </a:r>
          </a:p>
          <a:p>
            <a:pPr algn="ctr">
              <a:lnSpc>
                <a:spcPts val="200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05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35293" y="1617791"/>
            <a:ext cx="11326327" cy="5705217"/>
          </a:xfrm>
          <a:custGeom>
            <a:avLst/>
            <a:gdLst/>
            <a:ahLst/>
            <a:cxnLst/>
            <a:rect r="r" b="b" t="t" l="l"/>
            <a:pathLst>
              <a:path h="5705217" w="11326327">
                <a:moveTo>
                  <a:pt x="0" y="0"/>
                </a:moveTo>
                <a:lnTo>
                  <a:pt x="11326327" y="0"/>
                </a:lnTo>
                <a:lnTo>
                  <a:pt x="11326327" y="5705217"/>
                </a:lnTo>
                <a:lnTo>
                  <a:pt x="0" y="5705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00298" y="200673"/>
            <a:ext cx="10475565" cy="82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Top Locations by Total Purchases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26260" y="7873999"/>
            <a:ext cx="6655028" cy="20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INTERPRETATION: East Michael sales and service should be looked to </a:t>
            </a:r>
          </a:p>
          <a:p>
            <a:pPr algn="ctr">
              <a:lnSpc>
                <a:spcPts val="3437"/>
              </a:lnSpc>
            </a:pPr>
            <a:r>
              <a:rPr lang="en-US" sz="2455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improve other locations as it's marginally high.</a:t>
            </a:r>
          </a:p>
          <a:p>
            <a:pPr algn="ctr">
              <a:lnSpc>
                <a:spcPts val="269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05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54167" y="1747239"/>
            <a:ext cx="8784952" cy="5999956"/>
          </a:xfrm>
          <a:custGeom>
            <a:avLst/>
            <a:gdLst/>
            <a:ahLst/>
            <a:cxnLst/>
            <a:rect r="r" b="b" t="t" l="l"/>
            <a:pathLst>
              <a:path h="5999956" w="8784952">
                <a:moveTo>
                  <a:pt x="0" y="0"/>
                </a:moveTo>
                <a:lnTo>
                  <a:pt x="8784952" y="0"/>
                </a:lnTo>
                <a:lnTo>
                  <a:pt x="8784952" y="5999956"/>
                </a:lnTo>
                <a:lnTo>
                  <a:pt x="0" y="599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45907" y="634372"/>
            <a:ext cx="9401473" cy="71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A06848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Customer Age vs. Average Purchase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66117" y="8090456"/>
            <a:ext cx="11447562" cy="152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INTERPRETATION: Age 32 has the highest number of purchases,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doing a survey to know the cause will help in future.</a:t>
            </a:r>
          </a:p>
          <a:p>
            <a:pPr algn="ctr"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05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4790" y="1893378"/>
            <a:ext cx="9388257" cy="5632954"/>
          </a:xfrm>
          <a:custGeom>
            <a:avLst/>
            <a:gdLst/>
            <a:ahLst/>
            <a:cxnLst/>
            <a:rect r="r" b="b" t="t" l="l"/>
            <a:pathLst>
              <a:path h="5632954" w="9388257">
                <a:moveTo>
                  <a:pt x="0" y="0"/>
                </a:moveTo>
                <a:lnTo>
                  <a:pt x="9388258" y="0"/>
                </a:lnTo>
                <a:lnTo>
                  <a:pt x="9388258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01297" y="580079"/>
            <a:ext cx="9721751" cy="81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EF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Frequency vs. Average Purchase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34790" y="7974007"/>
            <a:ext cx="9388257" cy="2404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E58D61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INTERPRETATION: More frequency doesn't affect the average purchase,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E58D61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as low frequency visitors also have high average purchase.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05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3952" y="1749917"/>
            <a:ext cx="9388257" cy="5632954"/>
          </a:xfrm>
          <a:custGeom>
            <a:avLst/>
            <a:gdLst/>
            <a:ahLst/>
            <a:cxnLst/>
            <a:rect r="r" b="b" t="t" l="l"/>
            <a:pathLst>
              <a:path h="5632954" w="9388257">
                <a:moveTo>
                  <a:pt x="0" y="0"/>
                </a:moveTo>
                <a:lnTo>
                  <a:pt x="9388258" y="0"/>
                </a:lnTo>
                <a:lnTo>
                  <a:pt x="9388258" y="5632955"/>
                </a:lnTo>
                <a:lnTo>
                  <a:pt x="0" y="5632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23973" y="581349"/>
            <a:ext cx="9606409" cy="71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9F5524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Customer Demographics Breakdown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7001" y="7998656"/>
            <a:ext cx="16159460" cy="18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EF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INTRPRETATION: Coffee has the highest sales in almost every good performing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EF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location, with cold drinks slipping in Port Julie a little and Tiffanyside with Pastries and Cookies.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EF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Other products and services can do great if some changes were brought.</a:t>
            </a:r>
          </a:p>
          <a:p>
            <a:pPr algn="ctr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05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6916" y="2845053"/>
            <a:ext cx="7587644" cy="5656915"/>
          </a:xfrm>
          <a:custGeom>
            <a:avLst/>
            <a:gdLst/>
            <a:ahLst/>
            <a:cxnLst/>
            <a:rect r="r" b="b" t="t" l="l"/>
            <a:pathLst>
              <a:path h="5656915" w="7587644">
                <a:moveTo>
                  <a:pt x="0" y="0"/>
                </a:moveTo>
                <a:lnTo>
                  <a:pt x="7587644" y="0"/>
                </a:lnTo>
                <a:lnTo>
                  <a:pt x="7587644" y="5656915"/>
                </a:lnTo>
                <a:lnTo>
                  <a:pt x="0" y="5656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0271" y="415304"/>
            <a:ext cx="5848350" cy="6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E58D61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High-Spending Customers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49349" y="3895511"/>
            <a:ext cx="7587644" cy="349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INTERPRETATION: Customers in "yes" have average purchase more than 100$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so compared to low spending customers the percentage of high spending customers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is less than 1/4 of the whole, giving them rewards or something to please will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attract the low spending customers more.</a:t>
            </a:r>
          </a:p>
          <a:p>
            <a:pPr algn="ctr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976409" y="1909872"/>
            <a:ext cx="6473317" cy="6467255"/>
            <a:chOff x="0" y="0"/>
            <a:chExt cx="3255264" cy="32522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6"/>
              <a:stretch>
                <a:fillRect l="-5627" t="0" r="-2052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337826" y="2285778"/>
            <a:ext cx="4779029" cy="1193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About Us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37826" y="3587001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9108" y="517674"/>
            <a:ext cx="1874603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Hanover and Tyke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97155" y="4890568"/>
            <a:ext cx="8393328" cy="983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2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Starbucks is an American multinational chain of coffeehouses and roastery reserves headquartered in Seattle, Washington. It was founded in 1971 and is currently the world's largest coffeehouse chain.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77870" y="5287280"/>
            <a:ext cx="4982920" cy="3588284"/>
            <a:chOff x="0" y="0"/>
            <a:chExt cx="3136392" cy="22585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-3744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t="0" r="-8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253061" y="1479368"/>
            <a:ext cx="7756535" cy="5585610"/>
            <a:chOff x="0" y="0"/>
            <a:chExt cx="3136392" cy="22585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7"/>
              <a:stretch>
                <a:fillRect l="-1807" t="0" r="-180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t="0" r="-8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319047" y="5254393"/>
            <a:ext cx="3624564" cy="3621170"/>
            <a:chOff x="0" y="0"/>
            <a:chExt cx="3255264" cy="32522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8"/>
              <a:stretch>
                <a:fillRect l="-15" t="0" r="-15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9"/>
              <a:stretch>
                <a:fillRect l="0" t="-13117" r="0" b="-13117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39108" y="517674"/>
            <a:ext cx="1874603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Hanover and Tyke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659919" y="2645414"/>
            <a:ext cx="2324937" cy="2322760"/>
            <a:chOff x="0" y="0"/>
            <a:chExt cx="3255264" cy="32522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8"/>
              <a:stretch>
                <a:fillRect l="-15" t="0" r="-15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10"/>
              <a:stretch>
                <a:fillRect l="-4317" t="0" r="-30864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86716" y="1336493"/>
            <a:ext cx="6039620" cy="8179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60"/>
              </a:lnSpc>
              <a:spcBef>
                <a:spcPct val="0"/>
              </a:spcBef>
            </a:pPr>
            <a:r>
              <a:rPr lang="en-US" sz="7757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 summarised and visualised ppt on starbucks data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976409" y="3431891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34787" y="2207614"/>
            <a:ext cx="11481148" cy="4859934"/>
          </a:xfrm>
          <a:custGeom>
            <a:avLst/>
            <a:gdLst/>
            <a:ahLst/>
            <a:cxnLst/>
            <a:rect r="r" b="b" t="t" l="l"/>
            <a:pathLst>
              <a:path h="4859934" w="11481148">
                <a:moveTo>
                  <a:pt x="0" y="0"/>
                </a:moveTo>
                <a:lnTo>
                  <a:pt x="11481147" y="0"/>
                </a:lnTo>
                <a:lnTo>
                  <a:pt x="11481147" y="4859934"/>
                </a:lnTo>
                <a:lnTo>
                  <a:pt x="0" y="485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41" r="0" b="-151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7309" y="636537"/>
            <a:ext cx="10496104" cy="85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1"/>
              </a:lnSpc>
            </a:pPr>
            <a:r>
              <a:rPr lang="en-US" sz="4993">
                <a:solidFill>
                  <a:srgbClr val="EF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Gender Distribution of Customers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68222" y="7343720"/>
            <a:ext cx="9715371" cy="352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EF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INTERPRETATION: Female customers are more so female centric coffee cups should be added, </a:t>
            </a:r>
          </a:p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EF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more female employees will attract more customers.</a:t>
            </a:r>
          </a:p>
          <a:p>
            <a:pPr algn="ctr">
              <a:lnSpc>
                <a:spcPts val="466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54537" y="2900034"/>
            <a:ext cx="9599505" cy="5469154"/>
          </a:xfrm>
          <a:custGeom>
            <a:avLst/>
            <a:gdLst/>
            <a:ahLst/>
            <a:cxnLst/>
            <a:rect r="r" b="b" t="t" l="l"/>
            <a:pathLst>
              <a:path h="5469154" w="9599505">
                <a:moveTo>
                  <a:pt x="0" y="0"/>
                </a:moveTo>
                <a:lnTo>
                  <a:pt x="9599505" y="0"/>
                </a:lnTo>
                <a:lnTo>
                  <a:pt x="9599505" y="5469154"/>
                </a:lnTo>
                <a:lnTo>
                  <a:pt x="0" y="546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66665" y="914400"/>
            <a:ext cx="10623203" cy="97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4"/>
              </a:lnSpc>
            </a:pPr>
            <a:r>
              <a:rPr lang="en-US" sz="5660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Age Distribution of Customers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9227" y="3862243"/>
            <a:ext cx="6805025" cy="450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3686">
                <a:solidFill>
                  <a:srgbClr val="A06848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INTERPRETATION: Age group between 30-36 are frequent customers,</a:t>
            </a:r>
          </a:p>
          <a:p>
            <a:pPr algn="ctr">
              <a:lnSpc>
                <a:spcPts val="5160"/>
              </a:lnSpc>
            </a:pPr>
            <a:r>
              <a:rPr lang="en-US" sz="3686">
                <a:solidFill>
                  <a:srgbClr val="A06848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working hours should be focused more for more better sales.</a:t>
            </a:r>
          </a:p>
          <a:p>
            <a:pPr algn="ctr">
              <a:lnSpc>
                <a:spcPts val="516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875200"/>
            <a:ext cx="10332387" cy="5587724"/>
          </a:xfrm>
          <a:custGeom>
            <a:avLst/>
            <a:gdLst/>
            <a:ahLst/>
            <a:cxnLst/>
            <a:rect r="r" b="b" t="t" l="l"/>
            <a:pathLst>
              <a:path h="5587724" w="10332387">
                <a:moveTo>
                  <a:pt x="0" y="0"/>
                </a:moveTo>
                <a:lnTo>
                  <a:pt x="10332387" y="0"/>
                </a:lnTo>
                <a:lnTo>
                  <a:pt x="10332387" y="5587723"/>
                </a:lnTo>
                <a:lnTo>
                  <a:pt x="0" y="5587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66726" y="460859"/>
            <a:ext cx="9683353" cy="92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1"/>
              </a:lnSpc>
            </a:pPr>
            <a:r>
              <a:rPr lang="en-US" sz="5358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Average Purchase by Gender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06679" y="4270353"/>
            <a:ext cx="7581321" cy="274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1"/>
              </a:lnSpc>
            </a:pPr>
            <a:r>
              <a:rPr lang="en-US" sz="3115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INTERPRETATION:Female purchase is higher than males better </a:t>
            </a:r>
          </a:p>
          <a:p>
            <a:pPr algn="ctr">
              <a:lnSpc>
                <a:spcPts val="4361"/>
              </a:lnSpc>
            </a:pPr>
            <a:r>
              <a:rPr lang="en-US" sz="3115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understanding female coffee choices will work more.</a:t>
            </a:r>
          </a:p>
          <a:p>
            <a:pPr algn="ctr">
              <a:lnSpc>
                <a:spcPts val="436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66587"/>
            <a:ext cx="8584030" cy="5150418"/>
          </a:xfrm>
          <a:custGeom>
            <a:avLst/>
            <a:gdLst/>
            <a:ahLst/>
            <a:cxnLst/>
            <a:rect r="r" b="b" t="t" l="l"/>
            <a:pathLst>
              <a:path h="5150418" w="8584030">
                <a:moveTo>
                  <a:pt x="0" y="0"/>
                </a:moveTo>
                <a:lnTo>
                  <a:pt x="8584030" y="0"/>
                </a:lnTo>
                <a:lnTo>
                  <a:pt x="8584030" y="5150418"/>
                </a:lnTo>
                <a:lnTo>
                  <a:pt x="0" y="5150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31080" y="646062"/>
            <a:ext cx="9221688" cy="7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1"/>
              </a:lnSpc>
            </a:pPr>
            <a:r>
              <a:rPr lang="en-US" sz="4708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Frequency of Visits by Location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31397" y="4220326"/>
            <a:ext cx="8456603" cy="223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12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INTERPRETATION: East Michael and east Jennifer have very good  </a:t>
            </a:r>
          </a:p>
          <a:p>
            <a:pPr algn="ctr">
              <a:lnSpc>
                <a:spcPts val="2972"/>
              </a:lnSpc>
            </a:pPr>
            <a:r>
              <a:rPr lang="en-US" sz="212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frequency of visits, we should study the demography, location,</a:t>
            </a:r>
          </a:p>
          <a:p>
            <a:pPr algn="ctr">
              <a:lnSpc>
                <a:spcPts val="2972"/>
              </a:lnSpc>
            </a:pPr>
            <a:r>
              <a:rPr lang="en-US" sz="212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coffee options of these to know what improvement we need in </a:t>
            </a:r>
          </a:p>
          <a:p>
            <a:pPr algn="ctr">
              <a:lnSpc>
                <a:spcPts val="2972"/>
              </a:lnSpc>
            </a:pPr>
            <a:r>
              <a:rPr lang="en-US" sz="212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other locations.</a:t>
            </a:r>
          </a:p>
          <a:p>
            <a:pPr algn="ctr">
              <a:lnSpc>
                <a:spcPts val="297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46101" y="2223870"/>
            <a:ext cx="9069201" cy="5094118"/>
          </a:xfrm>
          <a:custGeom>
            <a:avLst/>
            <a:gdLst/>
            <a:ahLst/>
            <a:cxnLst/>
            <a:rect r="r" b="b" t="t" l="l"/>
            <a:pathLst>
              <a:path h="5094118" w="9069201">
                <a:moveTo>
                  <a:pt x="0" y="0"/>
                </a:moveTo>
                <a:lnTo>
                  <a:pt x="9069201" y="0"/>
                </a:lnTo>
                <a:lnTo>
                  <a:pt x="9069201" y="5094118"/>
                </a:lnTo>
                <a:lnTo>
                  <a:pt x="0" y="5094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78177" y="236978"/>
            <a:ext cx="10291167" cy="88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1"/>
              </a:lnSpc>
            </a:pPr>
            <a:r>
              <a:rPr lang="en-US" sz="5144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Average Purchase by Age Group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87429" y="7877366"/>
            <a:ext cx="13074131" cy="1380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5"/>
              </a:lnSpc>
            </a:pPr>
            <a:r>
              <a:rPr lang="en-US" sz="263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INTERPRETATION: Adults or working class are the frequent buyers,</a:t>
            </a:r>
          </a:p>
          <a:p>
            <a:pPr algn="ctr">
              <a:lnSpc>
                <a:spcPts val="3685"/>
              </a:lnSpc>
            </a:pPr>
            <a:r>
              <a:rPr lang="en-US" sz="263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studying or focusing on them will boost the sells.</a:t>
            </a:r>
          </a:p>
          <a:p>
            <a:pPr algn="ctr">
              <a:lnSpc>
                <a:spcPts val="368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85527" y="1965652"/>
            <a:ext cx="9738752" cy="5632954"/>
          </a:xfrm>
          <a:custGeom>
            <a:avLst/>
            <a:gdLst/>
            <a:ahLst/>
            <a:cxnLst/>
            <a:rect r="r" b="b" t="t" l="l"/>
            <a:pathLst>
              <a:path h="5632954" w="9738752">
                <a:moveTo>
                  <a:pt x="0" y="0"/>
                </a:moveTo>
                <a:lnTo>
                  <a:pt x="9738753" y="0"/>
                </a:lnTo>
                <a:lnTo>
                  <a:pt x="9738753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31418" y="498959"/>
            <a:ext cx="12025164" cy="59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8"/>
              </a:lnSpc>
            </a:pPr>
            <a:r>
              <a:rPr lang="en-US" sz="3527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Percentage of Customers Who Purchased at Starbucks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4220" y="8094910"/>
            <a:ext cx="15899561" cy="196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80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INTERPRETATION: Coffee has the highest sales,  </a:t>
            </a:r>
          </a:p>
          <a:p>
            <a:pPr algn="ctr">
              <a:lnSpc>
                <a:spcPts val="3922"/>
              </a:lnSpc>
            </a:pPr>
            <a:r>
              <a:rPr lang="en-US" sz="280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focusing on other products and their issues will increase their sales,</a:t>
            </a:r>
          </a:p>
          <a:p>
            <a:pPr algn="ctr">
              <a:lnSpc>
                <a:spcPts val="3922"/>
              </a:lnSpc>
            </a:pPr>
            <a:r>
              <a:rPr lang="en-US" sz="280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resulting in overall sales.</a:t>
            </a:r>
          </a:p>
          <a:p>
            <a:pPr algn="ctr">
              <a:lnSpc>
                <a:spcPts val="392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DAGKWEOf3e0</dc:identifier>
  <dcterms:modified xsi:type="dcterms:W3CDTF">2011-08-01T06:04:30Z</dcterms:modified>
  <cp:revision>1</cp:revision>
  <dc:title>Starbucks PPT</dc:title>
</cp:coreProperties>
</file>